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02" r:id="rId3"/>
    <p:sldId id="321" r:id="rId4"/>
    <p:sldId id="330" r:id="rId5"/>
    <p:sldId id="319" r:id="rId6"/>
    <p:sldId id="257" r:id="rId7"/>
    <p:sldId id="297" r:id="rId8"/>
    <p:sldId id="312" r:id="rId9"/>
    <p:sldId id="328" r:id="rId10"/>
    <p:sldId id="258" r:id="rId11"/>
    <p:sldId id="259" r:id="rId12"/>
    <p:sldId id="315" r:id="rId13"/>
    <p:sldId id="316" r:id="rId14"/>
    <p:sldId id="260" r:id="rId15"/>
    <p:sldId id="265" r:id="rId16"/>
    <p:sldId id="264" r:id="rId17"/>
    <p:sldId id="267" r:id="rId18"/>
    <p:sldId id="268" r:id="rId19"/>
    <p:sldId id="325" r:id="rId20"/>
    <p:sldId id="329" r:id="rId21"/>
    <p:sldId id="282" r:id="rId22"/>
    <p:sldId id="281" r:id="rId23"/>
    <p:sldId id="296" r:id="rId24"/>
    <p:sldId id="266" r:id="rId25"/>
    <p:sldId id="322" r:id="rId26"/>
    <p:sldId id="300" r:id="rId27"/>
    <p:sldId id="301" r:id="rId28"/>
    <p:sldId id="332" r:id="rId29"/>
    <p:sldId id="285" r:id="rId30"/>
    <p:sldId id="291" r:id="rId31"/>
    <p:sldId id="292" r:id="rId32"/>
    <p:sldId id="294" r:id="rId33"/>
    <p:sldId id="295" r:id="rId34"/>
    <p:sldId id="287" r:id="rId35"/>
    <p:sldId id="288" r:id="rId36"/>
    <p:sldId id="326" r:id="rId37"/>
    <p:sldId id="299" r:id="rId38"/>
    <p:sldId id="331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7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84" autoAdjust="0"/>
    <p:restoredTop sz="94660"/>
  </p:normalViewPr>
  <p:slideViewPr>
    <p:cSldViewPr>
      <p:cViewPr>
        <p:scale>
          <a:sx n="100" d="100"/>
          <a:sy n="100" d="100"/>
        </p:scale>
        <p:origin x="-1856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.30.20\CommonFiles\Research\MEMBER%20EMPLOYERS\Los%20Angeles%20City\2014%20bargaining%20research%20all%20in%20this%20together\Budget\2015-16%20Budget%20Hearing%20Prep\BLS%20unemployment%20data%20Q1%202014%20Q2%202015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sa.cody\Desktop\crossing%20guard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.30.20\CommonFiles\Research\MEMBER%20EMPLOYERS\Los%20Angeles%20City\2014%20bargaining%20research%20all%20in%20this%20together\Budget\charts%20for%20pp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.30.20\CommonFiles\Research\MEMBER%20EMPLOYERS\Los%20Angeles%20City\2014%20bargaining%20research%20all%20in%20this%20together\Budget\charts%20for%20pp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.30.20\CommonFiles\Research\MEMBER%20EMPLOYERS\Los%20Angeles%20City\2014%20bargaining%20research%20all%20in%20this%20together\Budget\charts%20for%20pp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.30.20\CommonFiles\Research\MEMBER%20EMPLOYERS\Los%20Angeles%20City\2014%20bargaining%20research%20all%20in%20this%20together\Budget\charts%20for%20pp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CAO%20Intermittent%20data%2012-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.30.20\CommonFiles\Research\MEMBER%20EMPLOYERS\Los%20Angeles%20City\2014%20bargaining%20research%20all%20in%20this%20together\Budget\charts%20for%20pp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.30.20\CommonFiles\Research\MEMBER%20EMPLOYERS\Los%20Angeles%20City\2014%20bargaining%20research%20all%20in%20this%20together\Budget\charts%20for%20pp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.30.20\CommonFiles\Research\MEMBER%20EMPLOYERS\Los%20Angeles%20City\2014%20bargaining%20research%20all%20in%20this%20together\Budget\charts%20for%20pp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.30.20\CommonFiles\Research\MEMBER%20EMPLOYERS\Los%20Angeles%20City\2014%20bargaining%20research%20all%20in%20this%20together\Budget\charts%20for%20pp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.30.20\CommonFiles\Research\MEMBER%20EMPLOYERS\Los%20Angeles%20City\2014%20bargaining%20research%20all%20in%20this%20together\Budget\charts%20for%20pp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.30.20\CommonFiles\Research\MEMBER%20EMPLOYERS\Los%20Angeles%20City\2014%20bargaining%20research%20all%20in%20this%20together\Budget\charts%20for%20p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'BLS unemployment'!$B$2</c:f>
              <c:strCache>
                <c:ptCount val="1"/>
                <c:pt idx="0">
                  <c:v>% Unemployed &amp; marginally employed 2nd Q 2014 thru 1st Q 2015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20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1</a:t>
                    </a:r>
                    <a:r>
                      <a:rPr lang="en-US" b="1" baseline="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6.6%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'BLS unemployment'!$A$3:$A$12</c:f>
              <c:strCache>
                <c:ptCount val="10"/>
                <c:pt idx="0">
                  <c:v>Texas</c:v>
                </c:pt>
                <c:pt idx="1">
                  <c:v>New York</c:v>
                </c:pt>
                <c:pt idx="2">
                  <c:v>New Jersey</c:v>
                </c:pt>
                <c:pt idx="3">
                  <c:v>New Mexico</c:v>
                </c:pt>
                <c:pt idx="4">
                  <c:v>South Carolina</c:v>
                </c:pt>
                <c:pt idx="5">
                  <c:v>West Virginia</c:v>
                </c:pt>
                <c:pt idx="6">
                  <c:v>Mississippi</c:v>
                </c:pt>
                <c:pt idx="7">
                  <c:v>California</c:v>
                </c:pt>
                <c:pt idx="8">
                  <c:v>Nevada</c:v>
                </c:pt>
                <c:pt idx="9">
                  <c:v>Los Angeles County</c:v>
                </c:pt>
              </c:strCache>
            </c:strRef>
          </c:cat>
          <c:val>
            <c:numRef>
              <c:f>'BLS unemployment'!$B$3:$B$12</c:f>
              <c:numCache>
                <c:formatCode>0.0%</c:formatCode>
                <c:ptCount val="10"/>
                <c:pt idx="0">
                  <c:v>0.094</c:v>
                </c:pt>
                <c:pt idx="1">
                  <c:v>0.119</c:v>
                </c:pt>
                <c:pt idx="2">
                  <c:v>0.124</c:v>
                </c:pt>
                <c:pt idx="3">
                  <c:v>0.126</c:v>
                </c:pt>
                <c:pt idx="4" formatCode="0.00%">
                  <c:v>0.126</c:v>
                </c:pt>
                <c:pt idx="5">
                  <c:v>0.127</c:v>
                </c:pt>
                <c:pt idx="6">
                  <c:v>0.134</c:v>
                </c:pt>
                <c:pt idx="7">
                  <c:v>0.147</c:v>
                </c:pt>
                <c:pt idx="8">
                  <c:v>0.153</c:v>
                </c:pt>
                <c:pt idx="9">
                  <c:v>0.166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9589576"/>
        <c:axId val="2139592600"/>
      </c:barChart>
      <c:catAx>
        <c:axId val="2139589576"/>
        <c:scaling>
          <c:orientation val="minMax"/>
        </c:scaling>
        <c:delete val="0"/>
        <c:axPos val="b"/>
        <c:majorTickMark val="none"/>
        <c:minorTickMark val="none"/>
        <c:tickLblPos val="nextTo"/>
        <c:crossAx val="2139592600"/>
        <c:crosses val="autoZero"/>
        <c:auto val="1"/>
        <c:lblAlgn val="ctr"/>
        <c:lblOffset val="100"/>
        <c:noMultiLvlLbl val="0"/>
      </c:catAx>
      <c:valAx>
        <c:axId val="2139592600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one"/>
        <c:crossAx val="2139589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Number of School</a:t>
            </a:r>
            <a:r>
              <a:rPr lang="en-US" sz="2400" baseline="0" dirty="0"/>
              <a:t> Crossing Guards in City By </a:t>
            </a:r>
            <a:r>
              <a:rPr lang="en-US" sz="2400" baseline="0" dirty="0" smtClean="0"/>
              <a:t>Year</a:t>
            </a:r>
            <a:endParaRPr lang="en-US" sz="2400" dirty="0"/>
          </a:p>
        </c:rich>
      </c:tx>
      <c:layout>
        <c:manualLayout>
          <c:xMode val="edge"/>
          <c:yMode val="edge"/>
          <c:x val="0.156328966422301"/>
          <c:y val="0.041429570955908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381289308176101"/>
          <c:y val="0.156171326056779"/>
          <c:w val="0.92374213836478"/>
          <c:h val="0.745113023642286"/>
        </c:manualLayout>
      </c:layout>
      <c:areaChart>
        <c:grouping val="standar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guards</c:v>
                </c:pt>
              </c:strCache>
            </c:strRef>
          </c:tx>
          <c:spPr>
            <a:solidFill>
              <a:schemeClr val="tx2"/>
            </a:solidFill>
            <a:ln w="28575">
              <a:noFill/>
            </a:ln>
          </c:spPr>
          <c:dLbls>
            <c:spPr>
              <a:solidFill>
                <a:prstClr val="white"/>
              </a:solidFill>
            </c:spPr>
            <c:txPr>
              <a:bodyPr anchor="t" anchorCtr="0"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Sheet1!$B$4:$B$15</c:f>
              <c:numCache>
                <c:formatCode>General</c:formatCode>
                <c:ptCount val="12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  <c:pt idx="8">
                  <c:v>2011.0</c:v>
                </c:pt>
                <c:pt idx="9">
                  <c:v>2012.0</c:v>
                </c:pt>
                <c:pt idx="10">
                  <c:v>2013.0</c:v>
                </c:pt>
                <c:pt idx="11">
                  <c:v>2014.0</c:v>
                </c:pt>
              </c:numCache>
            </c:numRef>
          </c:cat>
          <c:val>
            <c:numRef>
              <c:f>Sheet1!$C$4:$C$15</c:f>
              <c:numCache>
                <c:formatCode>General</c:formatCode>
                <c:ptCount val="12"/>
                <c:pt idx="0">
                  <c:v>511.0</c:v>
                </c:pt>
                <c:pt idx="1">
                  <c:v>518.0</c:v>
                </c:pt>
                <c:pt idx="2">
                  <c:v>525.0</c:v>
                </c:pt>
                <c:pt idx="3">
                  <c:v>501.0</c:v>
                </c:pt>
                <c:pt idx="4">
                  <c:v>530.0</c:v>
                </c:pt>
                <c:pt idx="5">
                  <c:v>576.0</c:v>
                </c:pt>
                <c:pt idx="6">
                  <c:v>575.0</c:v>
                </c:pt>
                <c:pt idx="7">
                  <c:v>575.0</c:v>
                </c:pt>
                <c:pt idx="8">
                  <c:v>500.0</c:v>
                </c:pt>
                <c:pt idx="9">
                  <c:v>397.0</c:v>
                </c:pt>
                <c:pt idx="10">
                  <c:v>388.0</c:v>
                </c:pt>
                <c:pt idx="11">
                  <c:v>363.0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4867352"/>
        <c:axId val="2144913624"/>
      </c:areaChart>
      <c:catAx>
        <c:axId val="2144867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44913624"/>
        <c:crosses val="autoZero"/>
        <c:auto val="1"/>
        <c:lblAlgn val="ctr"/>
        <c:lblOffset val="100"/>
        <c:tickLblSkip val="1"/>
        <c:noMultiLvlLbl val="0"/>
      </c:catAx>
      <c:valAx>
        <c:axId val="2144913624"/>
        <c:scaling>
          <c:orientation val="minMax"/>
          <c:max val="600.0"/>
          <c:min val="300.0"/>
        </c:scaling>
        <c:delete val="1"/>
        <c:axPos val="l"/>
        <c:numFmt formatCode="General" sourceLinked="1"/>
        <c:majorTickMark val="out"/>
        <c:minorTickMark val="none"/>
        <c:tickLblPos val="none"/>
        <c:crossAx val="214486735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/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trees!$A$2</c:f>
              <c:strCache>
                <c:ptCount val="1"/>
                <c:pt idx="0">
                  <c:v>Number of Trees Trimmed</c:v>
                </c:pt>
              </c:strCache>
            </c:strRef>
          </c:tx>
          <c:spPr>
            <a:solidFill>
              <a:schemeClr val="tx2"/>
            </a:solidFill>
          </c:spPr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trees!$B$1:$G$1</c:f>
              <c:strCache>
                <c:ptCount val="6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</c:strCache>
            </c:strRef>
          </c:cat>
          <c:val>
            <c:numRef>
              <c:f>trees!$B$2:$G$2</c:f>
              <c:numCache>
                <c:formatCode>#,##0</c:formatCode>
                <c:ptCount val="6"/>
                <c:pt idx="0">
                  <c:v>117308.0</c:v>
                </c:pt>
                <c:pt idx="1">
                  <c:v>44249.0</c:v>
                </c:pt>
                <c:pt idx="2">
                  <c:v>24591.0</c:v>
                </c:pt>
                <c:pt idx="3">
                  <c:v>34946.0</c:v>
                </c:pt>
                <c:pt idx="4">
                  <c:v>68607.0</c:v>
                </c:pt>
                <c:pt idx="5">
                  <c:v>14847.0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4977064"/>
        <c:axId val="2144980072"/>
      </c:areaChart>
      <c:catAx>
        <c:axId val="2144977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144980072"/>
        <c:crosses val="autoZero"/>
        <c:auto val="1"/>
        <c:lblAlgn val="ctr"/>
        <c:lblOffset val="100"/>
        <c:noMultiLvlLbl val="0"/>
      </c:catAx>
      <c:valAx>
        <c:axId val="2144980072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2144977064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'savings accts'!$A$2</c:f>
              <c:strCache>
                <c:ptCount val="1"/>
                <c:pt idx="0">
                  <c:v>City reserve savings accounts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'savings accts'!$B$1:$J$1</c:f>
              <c:strCache>
                <c:ptCount val="9"/>
                <c:pt idx="0">
                  <c:v>CITY POLICY</c:v>
                </c:pt>
                <c:pt idx="1">
                  <c:v>2008-09</c:v>
                </c:pt>
                <c:pt idx="2">
                  <c:v>2019-10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'savings accts'!$B$2:$J$2</c:f>
              <c:numCache>
                <c:formatCode>0.00%</c:formatCode>
                <c:ptCount val="9"/>
                <c:pt idx="0" formatCode="0%">
                  <c:v>0.05</c:v>
                </c:pt>
                <c:pt idx="1">
                  <c:v>0.0423</c:v>
                </c:pt>
                <c:pt idx="2">
                  <c:v>0.0555</c:v>
                </c:pt>
                <c:pt idx="3">
                  <c:v>0.0322</c:v>
                </c:pt>
                <c:pt idx="4">
                  <c:v>0.0405</c:v>
                </c:pt>
                <c:pt idx="5">
                  <c:v>0.0489</c:v>
                </c:pt>
                <c:pt idx="6">
                  <c:v>0.0706</c:v>
                </c:pt>
                <c:pt idx="7">
                  <c:v>0.0719</c:v>
                </c:pt>
                <c:pt idx="8">
                  <c:v>0.0808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46176200"/>
        <c:axId val="2124183512"/>
      </c:barChart>
      <c:catAx>
        <c:axId val="21461762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124183512"/>
        <c:crosses val="autoZero"/>
        <c:auto val="1"/>
        <c:lblAlgn val="ctr"/>
        <c:lblOffset val="100"/>
        <c:noMultiLvlLbl val="0"/>
      </c:catAx>
      <c:valAx>
        <c:axId val="21241835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146176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'general fund munis'!$B$1</c:f>
              <c:strCache>
                <c:ptCount val="1"/>
                <c:pt idx="0">
                  <c:v>Average Reserve as % of General Fund FY 2010-2014</c:v>
                </c:pt>
              </c:strCache>
            </c:strRef>
          </c:tx>
          <c:spPr>
            <a:solidFill>
              <a:schemeClr val="tx2"/>
            </a:solidFill>
          </c:spPr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'general fund munis'!$A$2:$A$11</c:f>
              <c:strCache>
                <c:ptCount val="10"/>
                <c:pt idx="0">
                  <c:v>Chicago</c:v>
                </c:pt>
                <c:pt idx="1">
                  <c:v>San Diego</c:v>
                </c:pt>
                <c:pt idx="2">
                  <c:v>San Antonio</c:v>
                </c:pt>
                <c:pt idx="3">
                  <c:v>Houston</c:v>
                </c:pt>
                <c:pt idx="4">
                  <c:v>Dallas</c:v>
                </c:pt>
                <c:pt idx="5">
                  <c:v>Los Angeles</c:v>
                </c:pt>
                <c:pt idx="6">
                  <c:v>Phoenix</c:v>
                </c:pt>
                <c:pt idx="7">
                  <c:v>San Jose</c:v>
                </c:pt>
                <c:pt idx="8">
                  <c:v>Phildelphia</c:v>
                </c:pt>
                <c:pt idx="9">
                  <c:v>New York City</c:v>
                </c:pt>
              </c:strCache>
            </c:strRef>
          </c:cat>
          <c:val>
            <c:numRef>
              <c:f>'general fund munis'!$B$2:$B$11</c:f>
              <c:numCache>
                <c:formatCode>0.0%</c:formatCode>
                <c:ptCount val="10"/>
                <c:pt idx="0">
                  <c:v>0.217</c:v>
                </c:pt>
                <c:pt idx="1">
                  <c:v>0.108</c:v>
                </c:pt>
                <c:pt idx="2">
                  <c:v>0.075</c:v>
                </c:pt>
                <c:pt idx="3">
                  <c:v>0.074</c:v>
                </c:pt>
                <c:pt idx="4">
                  <c:v>0.07</c:v>
                </c:pt>
                <c:pt idx="5">
                  <c:v>0.047</c:v>
                </c:pt>
                <c:pt idx="6">
                  <c:v>0.036</c:v>
                </c:pt>
                <c:pt idx="7">
                  <c:v>0.021</c:v>
                </c:pt>
                <c:pt idx="8">
                  <c:v>0.013</c:v>
                </c:pt>
                <c:pt idx="9">
                  <c:v>0.004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4254024"/>
        <c:axId val="2124256872"/>
      </c:areaChart>
      <c:catAx>
        <c:axId val="21242540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24256872"/>
        <c:crosses val="autoZero"/>
        <c:auto val="1"/>
        <c:lblAlgn val="ctr"/>
        <c:lblOffset val="100"/>
        <c:noMultiLvlLbl val="0"/>
      </c:catAx>
      <c:valAx>
        <c:axId val="2124256872"/>
        <c:scaling>
          <c:orientation val="minMax"/>
        </c:scaling>
        <c:delete val="1"/>
        <c:axPos val="l"/>
        <c:majorGridlines/>
        <c:numFmt formatCode="0.0%" sourceLinked="1"/>
        <c:majorTickMark val="none"/>
        <c:minorTickMark val="none"/>
        <c:tickLblPos val="none"/>
        <c:crossAx val="2124254024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0"/>
              <c:layout>
                <c:manualLayout>
                  <c:x val="-0.148794082557862"/>
                  <c:y val="-0.00416666666666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'job loss'!$A$1:$B$1</c:f>
              <c:strCache>
                <c:ptCount val="2"/>
                <c:pt idx="0">
                  <c:v>2008-09 </c:v>
                </c:pt>
                <c:pt idx="1">
                  <c:v>2014-15</c:v>
                </c:pt>
              </c:strCache>
            </c:strRef>
          </c:cat>
          <c:val>
            <c:numRef>
              <c:f>'job loss'!$A$2:$B$2</c:f>
              <c:numCache>
                <c:formatCode>#,##0</c:formatCode>
                <c:ptCount val="2"/>
                <c:pt idx="0">
                  <c:v>36100.0</c:v>
                </c:pt>
                <c:pt idx="1">
                  <c:v>30316.0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46153448"/>
        <c:axId val="2146156264"/>
      </c:lineChart>
      <c:catAx>
        <c:axId val="21461534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2146156264"/>
        <c:crosses val="autoZero"/>
        <c:auto val="1"/>
        <c:lblAlgn val="ctr"/>
        <c:lblOffset val="100"/>
        <c:noMultiLvlLbl val="0"/>
      </c:catAx>
      <c:valAx>
        <c:axId val="214615626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2146153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 smtClean="0">
                <a:solidFill>
                  <a:schemeClr val="tx1"/>
                </a:solidFill>
              </a:rPr>
              <a:t>1/3 of all Coalition of LA Union Members</a:t>
            </a:r>
            <a:endParaRPr lang="en-US" sz="2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33229111986002"/>
          <c:y val="0.0168361959653669"/>
        </c:manualLayout>
      </c:layout>
      <c:overlay val="0"/>
      <c:spPr>
        <a:solidFill>
          <a:srgbClr val="FFC000"/>
        </a:solidFill>
      </c:spPr>
    </c:title>
    <c:autoTitleDeleted val="0"/>
    <c:plotArea>
      <c:layout>
        <c:manualLayout>
          <c:layoutTarget val="inner"/>
          <c:xMode val="edge"/>
          <c:yMode val="edge"/>
          <c:x val="0.0305555555555556"/>
          <c:y val="0.253853319783198"/>
          <c:w val="0.93888888888889"/>
          <c:h val="0.591689472504962"/>
        </c:manualLayout>
      </c:layout>
      <c:lineChart>
        <c:grouping val="standard"/>
        <c:varyColors val="0"/>
        <c:ser>
          <c:idx val="0"/>
          <c:order val="0"/>
          <c:tx>
            <c:strRef>
              <c:f>'As Needed chart'!$A$2</c:f>
              <c:strCache>
                <c:ptCount val="1"/>
                <c:pt idx="0">
                  <c:v>As Needed Intermittent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3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'As Needed chart'!$B$1:$D$1</c:f>
              <c:numCache>
                <c:formatCode>General</c:formatCode>
                <c:ptCount val="3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</c:numCache>
            </c:numRef>
          </c:cat>
          <c:val>
            <c:numRef>
              <c:f>'As Needed chart'!$B$2:$D$2</c:f>
              <c:numCache>
                <c:formatCode>_(* #,##0_);_(* \(#,##0\);_(* "-"??_);_(@_)</c:formatCode>
                <c:ptCount val="3"/>
                <c:pt idx="0">
                  <c:v>3160.0</c:v>
                </c:pt>
                <c:pt idx="1">
                  <c:v>3973.0</c:v>
                </c:pt>
                <c:pt idx="2">
                  <c:v>4982.0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39824904"/>
        <c:axId val="2139832920"/>
      </c:lineChart>
      <c:catAx>
        <c:axId val="213982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3200"/>
            </a:pPr>
            <a:endParaRPr lang="en-US"/>
          </a:p>
        </c:txPr>
        <c:crossAx val="2139832920"/>
        <c:crosses val="autoZero"/>
        <c:auto val="1"/>
        <c:lblAlgn val="ctr"/>
        <c:lblOffset val="100"/>
        <c:noMultiLvlLbl val="0"/>
      </c:catAx>
      <c:valAx>
        <c:axId val="2139832920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one"/>
        <c:crossAx val="213982490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'as neededs'!$B$1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150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'as neededs'!$A$2:$A$8</c:f>
              <c:strCache>
                <c:ptCount val="7"/>
                <c:pt idx="0">
                  <c:v>Part Time Traffic Officers</c:v>
                </c:pt>
                <c:pt idx="1">
                  <c:v>Attendants</c:v>
                </c:pt>
                <c:pt idx="2">
                  <c:v>Librarians</c:v>
                </c:pt>
                <c:pt idx="3">
                  <c:v>Crossing Guards</c:v>
                </c:pt>
                <c:pt idx="4">
                  <c:v>Special Program Assist</c:v>
                </c:pt>
                <c:pt idx="5">
                  <c:v>Clerk Titles</c:v>
                </c:pt>
                <c:pt idx="6">
                  <c:v>Recreation titles</c:v>
                </c:pt>
              </c:strCache>
            </c:strRef>
          </c:cat>
          <c:val>
            <c:numRef>
              <c:f>'as neededs'!$B$2:$B$8</c:f>
              <c:numCache>
                <c:formatCode>_(* #,##0_);_(* \(#,##0\);_(* "-"??_);_(@_)</c:formatCode>
                <c:ptCount val="7"/>
                <c:pt idx="0">
                  <c:v>100.0</c:v>
                </c:pt>
                <c:pt idx="1">
                  <c:v>137.0</c:v>
                </c:pt>
                <c:pt idx="2">
                  <c:v>147.0</c:v>
                </c:pt>
                <c:pt idx="3">
                  <c:v>363.0</c:v>
                </c:pt>
                <c:pt idx="4">
                  <c:v>981.0</c:v>
                </c:pt>
                <c:pt idx="5">
                  <c:v>2170.0</c:v>
                </c:pt>
                <c:pt idx="6">
                  <c:v>2423.0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46203640"/>
        <c:axId val="2146206648"/>
      </c:barChart>
      <c:catAx>
        <c:axId val="21462036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46206648"/>
        <c:crosses val="autoZero"/>
        <c:auto val="1"/>
        <c:lblAlgn val="ctr"/>
        <c:lblOffset val="100"/>
        <c:noMultiLvlLbl val="0"/>
      </c:catAx>
      <c:valAx>
        <c:axId val="2146206648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one"/>
        <c:crossAx val="2146203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/>
              <a:t>Catch Basins </a:t>
            </a:r>
            <a:r>
              <a:rPr lang="en-US" sz="2800" dirty="0" smtClean="0"/>
              <a:t>Cleaned (reported in CAFRs)</a:t>
            </a:r>
            <a:endParaRPr lang="en-US" sz="2800" dirty="0"/>
          </a:p>
        </c:rich>
      </c:tx>
      <c:layout/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'catch basin'!$A$2</c:f>
              <c:strCache>
                <c:ptCount val="1"/>
                <c:pt idx="0">
                  <c:v>Catch Basins Cleaned</c:v>
                </c:pt>
              </c:strCache>
            </c:strRef>
          </c:tx>
          <c:spPr>
            <a:solidFill>
              <a:schemeClr val="tx2"/>
            </a:solidFill>
          </c:spPr>
          <c:dLbls>
            <c:spPr>
              <a:solidFill>
                <a:prstClr val="white"/>
              </a:solidFill>
            </c:spPr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'catch basin'!$B$1:$G$1</c:f>
              <c:strCache>
                <c:ptCount val="6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</c:strCache>
            </c:strRef>
          </c:cat>
          <c:val>
            <c:numRef>
              <c:f>'catch basin'!$B$2:$G$2</c:f>
              <c:numCache>
                <c:formatCode>#,##0</c:formatCode>
                <c:ptCount val="6"/>
                <c:pt idx="0">
                  <c:v>115000.0</c:v>
                </c:pt>
                <c:pt idx="1">
                  <c:v>87051.0</c:v>
                </c:pt>
                <c:pt idx="2">
                  <c:v>63070.0</c:v>
                </c:pt>
                <c:pt idx="3">
                  <c:v>69772.0</c:v>
                </c:pt>
                <c:pt idx="4">
                  <c:v>65000.0</c:v>
                </c:pt>
                <c:pt idx="5">
                  <c:v>65492.0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-2110833160"/>
        <c:axId val="-2110825144"/>
      </c:areaChart>
      <c:catAx>
        <c:axId val="-21108331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-2110825144"/>
        <c:crosses val="autoZero"/>
        <c:auto val="1"/>
        <c:lblAlgn val="ctr"/>
        <c:lblOffset val="100"/>
        <c:noMultiLvlLbl val="0"/>
      </c:catAx>
      <c:valAx>
        <c:axId val="-211082514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-2110833160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/>
              <a:t>Private land </a:t>
            </a:r>
            <a:r>
              <a:rPr lang="en-US" sz="2800" dirty="0" smtClean="0"/>
              <a:t>cleared by City Street Services                                          (</a:t>
            </a:r>
            <a:r>
              <a:rPr lang="en-US" sz="2800" dirty="0"/>
              <a:t>Millions per </a:t>
            </a:r>
            <a:r>
              <a:rPr lang="en-US" sz="2800" dirty="0" smtClean="0"/>
              <a:t>Square Feet of</a:t>
            </a:r>
            <a:r>
              <a:rPr lang="en-US" sz="2800" baseline="0" dirty="0" smtClean="0"/>
              <a:t> land cleared</a:t>
            </a:r>
            <a:r>
              <a:rPr lang="en-US" sz="2800" dirty="0" smtClean="0"/>
              <a:t>) </a:t>
            </a:r>
            <a:endParaRPr lang="en-US" sz="2800" dirty="0"/>
          </a:p>
        </c:rich>
      </c:tx>
      <c:layout/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debries!$A$2</c:f>
              <c:strCache>
                <c:ptCount val="1"/>
                <c:pt idx="0">
                  <c:v>Private land cleared Milllions per SF </c:v>
                </c:pt>
              </c:strCache>
            </c:strRef>
          </c:tx>
          <c:spPr>
            <a:solidFill>
              <a:schemeClr val="tx2"/>
            </a:solidFill>
          </c:spPr>
          <c:dLbls>
            <c:spPr>
              <a:solidFill>
                <a:prstClr val="white"/>
              </a:solidFill>
            </c:spPr>
            <c:txPr>
              <a:bodyPr/>
              <a:lstStyle/>
              <a:p>
                <a:pPr>
                  <a:defRPr sz="2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debries!$B$1:$G$1</c:f>
              <c:strCache>
                <c:ptCount val="6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</c:strCache>
            </c:strRef>
          </c:cat>
          <c:val>
            <c:numRef>
              <c:f>debries!$B$2:$G$2</c:f>
              <c:numCache>
                <c:formatCode>General</c:formatCode>
                <c:ptCount val="6"/>
                <c:pt idx="0">
                  <c:v>9.8</c:v>
                </c:pt>
                <c:pt idx="1">
                  <c:v>7.1</c:v>
                </c:pt>
                <c:pt idx="2">
                  <c:v>6.5</c:v>
                </c:pt>
                <c:pt idx="3">
                  <c:v>6.5</c:v>
                </c:pt>
                <c:pt idx="4">
                  <c:v>5.6</c:v>
                </c:pt>
                <c:pt idx="5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1435672"/>
        <c:axId val="-2111438664"/>
      </c:areaChart>
      <c:catAx>
        <c:axId val="-2111435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111438664"/>
        <c:crosses val="autoZero"/>
        <c:auto val="1"/>
        <c:lblAlgn val="ctr"/>
        <c:lblOffset val="100"/>
        <c:noMultiLvlLbl val="0"/>
      </c:catAx>
      <c:valAx>
        <c:axId val="-21114386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-2111435672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Cubic </a:t>
            </a:r>
            <a:r>
              <a:rPr lang="en-US" sz="2400" dirty="0"/>
              <a:t>yards of debris removal</a:t>
            </a:r>
          </a:p>
        </c:rich>
      </c:tx>
      <c:layout/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alley!$A$2</c:f>
              <c:strCache>
                <c:ptCount val="1"/>
                <c:pt idx="0">
                  <c:v>Alley cleaning cubic yards of debris removal</c:v>
                </c:pt>
              </c:strCache>
            </c:strRef>
          </c:tx>
          <c:spPr>
            <a:solidFill>
              <a:schemeClr val="tx2"/>
            </a:solidFill>
          </c:spPr>
          <c:cat>
            <c:strRef>
              <c:f>alley!$B$1:$F$1</c:f>
              <c:strCache>
                <c:ptCount val="5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</c:strCache>
            </c:strRef>
          </c:cat>
          <c:val>
            <c:numRef>
              <c:f>alley!$B$2:$F$2</c:f>
              <c:numCache>
                <c:formatCode>_(* #,##0_);_(* \(#,##0\);_(* "-"??_);_(@_)</c:formatCode>
                <c:ptCount val="5"/>
                <c:pt idx="0">
                  <c:v>183379.0</c:v>
                </c:pt>
                <c:pt idx="1">
                  <c:v>157886.0</c:v>
                </c:pt>
                <c:pt idx="2">
                  <c:v>125000.0</c:v>
                </c:pt>
                <c:pt idx="3">
                  <c:v>95505.0</c:v>
                </c:pt>
                <c:pt idx="4">
                  <c:v>77704.0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1477352"/>
        <c:axId val="-2111480408"/>
      </c:areaChart>
      <c:catAx>
        <c:axId val="-2111477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111480408"/>
        <c:crosses val="autoZero"/>
        <c:auto val="1"/>
        <c:lblAlgn val="ctr"/>
        <c:lblOffset val="100"/>
        <c:noMultiLvlLbl val="0"/>
      </c:catAx>
      <c:valAx>
        <c:axId val="-2111480408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111477352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/>
              <a:t>Intersection Traffic </a:t>
            </a:r>
            <a:r>
              <a:rPr lang="en-US" sz="2800" dirty="0" smtClean="0"/>
              <a:t>Control </a:t>
            </a:r>
            <a:r>
              <a:rPr lang="en-US" sz="2800" dirty="0"/>
              <a:t>hours</a:t>
            </a:r>
          </a:p>
        </c:rich>
      </c:tx>
      <c:layout/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intersections!$A$2</c:f>
              <c:strCache>
                <c:ptCount val="1"/>
                <c:pt idx="0">
                  <c:v>Intersection Traffic Controll hours</c:v>
                </c:pt>
              </c:strCache>
            </c:strRef>
          </c:tx>
          <c:spPr>
            <a:solidFill>
              <a:schemeClr val="tx2"/>
            </a:solidFill>
          </c:spPr>
          <c:dLbls>
            <c:spPr>
              <a:solidFill>
                <a:prstClr val="white"/>
              </a:solidFill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intersections!$B$1:$G$1</c:f>
              <c:strCache>
                <c:ptCount val="6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</c:strCache>
            </c:strRef>
          </c:cat>
          <c:val>
            <c:numRef>
              <c:f>intersections!$B$2:$G$2</c:f>
              <c:numCache>
                <c:formatCode>#,##0</c:formatCode>
                <c:ptCount val="6"/>
                <c:pt idx="0">
                  <c:v>72618.0</c:v>
                </c:pt>
                <c:pt idx="1">
                  <c:v>42842.0</c:v>
                </c:pt>
                <c:pt idx="2">
                  <c:v>27622.0</c:v>
                </c:pt>
                <c:pt idx="3">
                  <c:v>30370.0</c:v>
                </c:pt>
                <c:pt idx="4">
                  <c:v>23730.0</c:v>
                </c:pt>
                <c:pt idx="5">
                  <c:v>23490.0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1521880"/>
        <c:axId val="-2111524904"/>
      </c:areaChart>
      <c:catAx>
        <c:axId val="-2111521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111524904"/>
        <c:crosses val="autoZero"/>
        <c:auto val="1"/>
        <c:lblAlgn val="ctr"/>
        <c:lblOffset val="100"/>
        <c:noMultiLvlLbl val="0"/>
      </c:catAx>
      <c:valAx>
        <c:axId val="-2111524904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-2111521880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3200"/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'traffic signs'!$A$2</c:f>
              <c:strCache>
                <c:ptCount val="1"/>
                <c:pt idx="0">
                  <c:v>Traffic Signs Repaired</c:v>
                </c:pt>
              </c:strCache>
            </c:strRef>
          </c:tx>
          <c:spPr>
            <a:solidFill>
              <a:schemeClr val="tx2"/>
            </a:solidFill>
          </c:spPr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'traffic signs'!$B$1:$G$1</c:f>
              <c:strCache>
                <c:ptCount val="6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</c:strCache>
            </c:strRef>
          </c:cat>
          <c:val>
            <c:numRef>
              <c:f>'traffic signs'!$B$2:$G$2</c:f>
              <c:numCache>
                <c:formatCode>#,##0</c:formatCode>
                <c:ptCount val="6"/>
                <c:pt idx="0">
                  <c:v>108032.0</c:v>
                </c:pt>
                <c:pt idx="1">
                  <c:v>89415.0</c:v>
                </c:pt>
                <c:pt idx="2">
                  <c:v>63019.0</c:v>
                </c:pt>
                <c:pt idx="3">
                  <c:v>66556.0</c:v>
                </c:pt>
                <c:pt idx="4">
                  <c:v>43728.0</c:v>
                </c:pt>
                <c:pt idx="5">
                  <c:v>7812.0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1565832"/>
        <c:axId val="-2111568824"/>
      </c:areaChart>
      <c:catAx>
        <c:axId val="-2111565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111568824"/>
        <c:crosses val="autoZero"/>
        <c:auto val="1"/>
        <c:lblAlgn val="ctr"/>
        <c:lblOffset val="100"/>
        <c:noMultiLvlLbl val="0"/>
      </c:catAx>
      <c:valAx>
        <c:axId val="-2111568824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-2111565832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B1DCD-E182-4C60-859E-C3B34EF051E7}" type="datetimeFigureOut">
              <a:rPr lang="en-US" smtClean="0"/>
              <a:pPr/>
              <a:t>5/15/15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C2921-0C8B-4BC6-A2CD-A2A883E91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1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090B-BBAF-456F-A9FB-FF4C9E913AE9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C6F3-47FC-4BF4-9354-245B57785AA5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2266-5E35-458B-87C7-16291AC8D3BF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6CD6-A8C2-4ACC-9254-EB6D2C522FF1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92A6-267D-4889-BDFF-D67F2D9269D4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ACAA-DA40-48EA-888C-D486943E9F0B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879E-1CA8-4BEA-811D-E3869F3F9505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ED91-7DF3-4E2C-924A-33046C41157B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8E11B-9A76-4B27-ABA1-E2FAC82FC76F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9165-7247-4056-8522-81B6A0B4ABFC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7AF2-E308-4650-9285-5095BC2A4857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27092-56B9-4F8D-8A81-064651F7BF64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Coaltion of LA Unions and Fix LA Coalition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710E9-879D-4B50-8BB9-063A98AF4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20" Type="http://schemas.openxmlformats.org/officeDocument/2006/relationships/image" Target="../media/image21.png"/><Relationship Id="rId10" Type="http://schemas.openxmlformats.org/officeDocument/2006/relationships/image" Target="../media/image11.jpeg"/><Relationship Id="rId11" Type="http://schemas.openxmlformats.org/officeDocument/2006/relationships/image" Target="../media/image12.jpeg"/><Relationship Id="rId12" Type="http://schemas.openxmlformats.org/officeDocument/2006/relationships/image" Target="../media/image13.jpeg"/><Relationship Id="rId13" Type="http://schemas.openxmlformats.org/officeDocument/2006/relationships/image" Target="../media/image14.jpeg"/><Relationship Id="rId14" Type="http://schemas.openxmlformats.org/officeDocument/2006/relationships/image" Target="../media/image15.jpeg"/><Relationship Id="rId15" Type="http://schemas.openxmlformats.org/officeDocument/2006/relationships/image" Target="../media/image16.jpeg"/><Relationship Id="rId16" Type="http://schemas.openxmlformats.org/officeDocument/2006/relationships/image" Target="../media/image17.jpeg"/><Relationship Id="rId17" Type="http://schemas.openxmlformats.org/officeDocument/2006/relationships/image" Target="../media/image18.jpeg"/><Relationship Id="rId18" Type="http://schemas.openxmlformats.org/officeDocument/2006/relationships/image" Target="../media/image19.jpeg"/><Relationship Id="rId19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98775"/>
          </a:xfrm>
        </p:spPr>
        <p:txBody>
          <a:bodyPr>
            <a:normAutofit/>
          </a:bodyPr>
          <a:lstStyle/>
          <a:p>
            <a:r>
              <a:rPr lang="en-US" dirty="0" smtClean="0"/>
              <a:t>Budget Hearings Presentation</a:t>
            </a:r>
            <a:br>
              <a:rPr lang="en-US" dirty="0" smtClean="0"/>
            </a:br>
            <a:r>
              <a:rPr lang="en-US" dirty="0" smtClean="0"/>
              <a:t>May 4, 2015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COALITION LAcity-logo-l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81000"/>
            <a:ext cx="6705600" cy="1371600"/>
          </a:xfrm>
          <a:prstGeom prst="rect">
            <a:avLst/>
          </a:prstGeom>
        </p:spPr>
      </p:pic>
      <p:pic>
        <p:nvPicPr>
          <p:cNvPr id="5" name="Picture 4" descr="Fix LA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81000"/>
            <a:ext cx="1295400" cy="1295400"/>
          </a:xfrm>
          <a:prstGeom prst="rect">
            <a:avLst/>
          </a:prstGeom>
        </p:spPr>
      </p:pic>
      <p:pic>
        <p:nvPicPr>
          <p:cNvPr id="6" name="Picture 5" descr="budget and finance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5715000"/>
            <a:ext cx="5410200" cy="762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A144-0C2F-4F59-B7A9-60836C42425D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Coalition of LA Unions and Fix  LA Coalition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Happened?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87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Wall Street crashed the economy.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City of Los Angeles’ expected civic prosperity took a $3 billion nosedive, deepening the divide between Angelenos.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843B-DB58-40D5-B1FC-08EB1511DDEE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276600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886200"/>
            <a:ext cx="3352800" cy="226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Gone:  16% of the City’s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main work force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Dropped 5,800 civilian workers in Council Controlled departments.</a:t>
            </a:r>
          </a:p>
          <a:p>
            <a:r>
              <a:rPr lang="en-US" dirty="0" smtClean="0"/>
              <a:t>Lost providers of basic services for residents.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DD61-70E4-40DD-A0E9-0B54FB2536EE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 dirty="0" smtClean="0"/>
          </a:p>
        </p:txBody>
      </p:sp>
      <p:graphicFrame>
        <p:nvGraphicFramePr>
          <p:cNvPr id="7" name="Chart 6"/>
          <p:cNvGraphicFramePr/>
          <p:nvPr/>
        </p:nvGraphicFramePr>
        <p:xfrm>
          <a:off x="381000" y="3352800"/>
          <a:ext cx="8382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58% increase in City use of temp jobs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FDF7-0711-4EEB-A936-27D5D7707525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00800"/>
            <a:ext cx="4114800" cy="365125"/>
          </a:xfrm>
        </p:spPr>
        <p:txBody>
          <a:bodyPr/>
          <a:lstStyle/>
          <a:p>
            <a:r>
              <a:rPr lang="en-US" dirty="0" smtClean="0"/>
              <a:t>Coalition of LA City Unions and Fix LA Coalition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080387"/>
              </p:ext>
            </p:extLst>
          </p:nvPr>
        </p:nvGraphicFramePr>
        <p:xfrm>
          <a:off x="0" y="1600201"/>
          <a:ext cx="9144000" cy="419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6096000"/>
            <a:ext cx="402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Controller data provided by CAO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“As Needed” Coalition Workers 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0103-17C9-4393-AEB3-AA4845FD2E42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1600200"/>
            <a:ext cx="62484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 sz="2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1/3 of all Coalition of LA Union Members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Service Crisis: 43% drop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in catch basin cleaning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Sanitation lost capacity to keep trash and debris out of Santa Monica Bay.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D58E-A1FA-4302-8338-241226BB5F13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304800" y="2590800"/>
          <a:ext cx="8229600" cy="3733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City All But Stopped Clearing Fire Hazards from Vacant Land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3DAA-7041-4540-B1AE-CDAF9564B478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Alleyway cleaning by Street Services and Sanitation dropped by 58%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2A79-D2F8-4306-AD6A-16D48D694511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Directing-Traffic Hours Plunged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6B3E-3375-4740-BE95-B39E5F50C494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0" y="1524000"/>
          <a:ext cx="9144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Traffic Sign Repair Dropped 93%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5146-C0CA-408E-B367-271AFCEB04C9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Recreation and Parks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5334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“Charge Back” drains $18m from the Department</a:t>
            </a:r>
            <a:r>
              <a:rPr lang="en-US" sz="2800" dirty="0" smtClean="0"/>
              <a:t>, an austerity tool that needs to be phased out to fund programming.</a:t>
            </a:r>
          </a:p>
          <a:p>
            <a:r>
              <a:rPr lang="en-US" sz="2800" dirty="0" smtClean="0"/>
              <a:t>Needs </a:t>
            </a:r>
            <a:r>
              <a:rPr lang="en-US" sz="2800" b="1" dirty="0" smtClean="0"/>
              <a:t>30 more park rangers </a:t>
            </a:r>
            <a:r>
              <a:rPr lang="en-US" sz="2800" dirty="0" smtClean="0"/>
              <a:t>to keep parks safe. Budget offers </a:t>
            </a:r>
            <a:r>
              <a:rPr lang="en-US" sz="2800" b="1" dirty="0" smtClean="0"/>
              <a:t>10.</a:t>
            </a:r>
          </a:p>
          <a:p>
            <a:r>
              <a:rPr lang="en-US" sz="2800" b="1" dirty="0" smtClean="0"/>
              <a:t>Losing 10 full time recreational programming staff.  </a:t>
            </a:r>
          </a:p>
          <a:p>
            <a:r>
              <a:rPr lang="en-US" sz="2800" dirty="0" smtClean="0"/>
              <a:t>No growth of </a:t>
            </a:r>
            <a:r>
              <a:rPr lang="en-US" sz="2800" b="1" dirty="0" smtClean="0"/>
              <a:t>maintenance workers </a:t>
            </a:r>
            <a:r>
              <a:rPr lang="en-US" sz="2800" dirty="0" smtClean="0"/>
              <a:t>for park facilities. Budget offers staff </a:t>
            </a:r>
            <a:r>
              <a:rPr lang="en-US" sz="2800" b="1" dirty="0" smtClean="0"/>
              <a:t>growth of one third of one percent.</a:t>
            </a:r>
          </a:p>
          <a:p>
            <a:r>
              <a:rPr lang="en-US" sz="2800" dirty="0" smtClean="0"/>
              <a:t>Funding for programming at City project housing is flat. Mar Vista lost its park services last year and is not restored.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6CD6-A8C2-4ACC-9254-EB6D2C522FF1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Presentation 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we 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 Income Inequality, Public Sector Role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Wall </a:t>
            </a:r>
            <a:r>
              <a:rPr lang="en-US" smtClean="0"/>
              <a:t>Street Crash </a:t>
            </a:r>
            <a:r>
              <a:rPr lang="en-US" dirty="0" smtClean="0"/>
              <a:t>= Service Cuts that Hurt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Recovery Room, Structural Solutions Beyond Band-Aids</a:t>
            </a:r>
          </a:p>
          <a:p>
            <a:pPr marL="514350" indent="-514350">
              <a:buFont typeface="+mj-lt"/>
              <a:buAutoNum type="arabicPeriod"/>
            </a:pPr>
            <a:endParaRPr lang="en-US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0607-74FE-4F29-8CD9-386048D7E1FA}" type="datetime1">
              <a:rPr lang="en-US" smtClean="0"/>
              <a:pPr/>
              <a:t>5/15/15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Coalition of LA Unions and Fix LA Coalition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Blight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&amp; Safety</a:t>
            </a:r>
          </a:p>
          <a:p>
            <a:r>
              <a:rPr lang="en-US" dirty="0" smtClean="0"/>
              <a:t>40 code enforcement officers down from 125.</a:t>
            </a:r>
          </a:p>
          <a:p>
            <a:r>
              <a:rPr lang="en-US" dirty="0" smtClean="0"/>
              <a:t>Budget removes 6 foreclosure blight inspectors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6CD6-A8C2-4ACC-9254-EB6D2C522FF1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36620"/>
            <a:ext cx="4667250" cy="273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85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School-kids Unprotected at 169 Busy Street Crossings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department’s own </a:t>
            </a:r>
            <a:r>
              <a:rPr lang="en-US" dirty="0"/>
              <a:t>traffic studies </a:t>
            </a:r>
            <a:r>
              <a:rPr lang="en-US" dirty="0" smtClean="0"/>
              <a:t>show </a:t>
            </a:r>
            <a:r>
              <a:rPr lang="en-US" dirty="0"/>
              <a:t>507 intersections near </a:t>
            </a:r>
            <a:r>
              <a:rPr lang="en-US" dirty="0" smtClean="0"/>
              <a:t>elementary </a:t>
            </a:r>
            <a:r>
              <a:rPr lang="en-US" dirty="0"/>
              <a:t>schools </a:t>
            </a:r>
            <a:r>
              <a:rPr lang="en-US" dirty="0" smtClean="0"/>
              <a:t>need crossing guards. The city fails to staff 169 of them. </a:t>
            </a:r>
          </a:p>
          <a:p>
            <a:r>
              <a:rPr lang="en-US" dirty="0" smtClean="0"/>
              <a:t>That means the city needs at least 169 more crossing guards.</a:t>
            </a:r>
          </a:p>
          <a:p>
            <a:r>
              <a:rPr lang="en-US" dirty="0" smtClean="0"/>
              <a:t>The budget offers five. Not even a Band-Aid.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8E42-BC01-41B6-AF02-68A5D16CD09B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Crossing Guards protecting elementary school children declined by 37%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dirty="0"/>
              <a:t> 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Sources: LA City budget documents showing “actual” staffing levels from 2003 through 2007 and “adopted” staffing levels from 2008 through 2012. LA City Controller payroll records for 2013 and 2014.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52400" y="1817522"/>
          <a:ext cx="8839200" cy="3668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D28F-3B70-4ABA-87F8-AB903CEAB99B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Mechanic Deficit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r>
              <a:rPr lang="en-US" dirty="0" smtClean="0"/>
              <a:t>General Services </a:t>
            </a:r>
          </a:p>
          <a:p>
            <a:pPr lvl="1"/>
            <a:r>
              <a:rPr lang="en-US" dirty="0" smtClean="0"/>
              <a:t>Down 23 mechanics and can’t keep city vehicles on the street. The budget offers one.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E47E-EDDF-4B09-B758-31AF4FBFE20B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Tree Trimming Services Slashed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12AC-D36A-4737-ADCF-719BA6E5F107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34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Myths of Outsourced 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“Cheaper” – Not in the long run</a:t>
            </a:r>
          </a:p>
          <a:p>
            <a:pPr lvl="1"/>
            <a:r>
              <a:rPr lang="en-US" dirty="0" smtClean="0"/>
              <a:t>Marketplace prices rise as City forces drop.</a:t>
            </a:r>
          </a:p>
          <a:p>
            <a:pPr lvl="1"/>
            <a:r>
              <a:rPr lang="en-US" dirty="0" smtClean="0"/>
              <a:t>Private contractors have a less flexible workforce.  Contract defined for specific service.  City street crews can be deployed for multiple functions.</a:t>
            </a:r>
          </a:p>
          <a:p>
            <a:r>
              <a:rPr lang="en-US" dirty="0" smtClean="0"/>
              <a:t>“Faster” – Bad for quality service delivery</a:t>
            </a:r>
          </a:p>
          <a:p>
            <a:pPr lvl="1"/>
            <a:r>
              <a:rPr lang="en-US" dirty="0" smtClean="0"/>
              <a:t>Quality loss.  City workers driven by service goals, not profit motive.</a:t>
            </a:r>
          </a:p>
          <a:p>
            <a:pPr lvl="1"/>
            <a:r>
              <a:rPr lang="en-US" dirty="0" smtClean="0"/>
              <a:t>City often has not had adequate staffing to supervise contractors.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6CD6-A8C2-4ACC-9254-EB6D2C522FF1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Create a $15 an Hour Minimum Wage to Spur Economic Growth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</a:t>
            </a:r>
            <a:r>
              <a:rPr lang="en-US" dirty="0" smtClean="0"/>
              <a:t>aising the </a:t>
            </a:r>
            <a:r>
              <a:rPr lang="en-US" b="1" dirty="0" smtClean="0"/>
              <a:t>minimum wage to $15 </a:t>
            </a:r>
            <a:r>
              <a:rPr lang="en-US" dirty="0" smtClean="0"/>
              <a:t>would produce billions of dollars annually in local economic growth.</a:t>
            </a:r>
          </a:p>
          <a:p>
            <a:r>
              <a:rPr lang="en-US" dirty="0" smtClean="0"/>
              <a:t>It would likely create tens of thousands of new jobs and create hundreds of millions of dollars in  tax revenue growth for state and local governments. </a:t>
            </a:r>
          </a:p>
          <a:p>
            <a:r>
              <a:rPr lang="en-US" dirty="0" smtClean="0"/>
              <a:t>Workers suffering from insufficient contractor enforcement. </a:t>
            </a:r>
            <a:r>
              <a:rPr lang="en-US" b="1" dirty="0" smtClean="0"/>
              <a:t>Wage theft from workers estimated $26 million per week.</a:t>
            </a:r>
          </a:p>
          <a:p>
            <a:r>
              <a:rPr lang="en-US" dirty="0" smtClean="0"/>
              <a:t>That would be enough to pay for enforcement to make sure employers don’t break the law by not paying Angelenos their full wages.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8D2C-27DA-4BDC-9B48-808B1813D011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Improve Public Safety and Save Taxpayer Dollars by increasing LAPD Civilians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Police department civilian staff down by 16%.</a:t>
            </a:r>
          </a:p>
          <a:p>
            <a:r>
              <a:rPr lang="en-US" dirty="0" smtClean="0"/>
              <a:t>City has called for civilianization and added 86 positions</a:t>
            </a:r>
          </a:p>
          <a:p>
            <a:r>
              <a:rPr lang="en-US" dirty="0" smtClean="0"/>
              <a:t>Progress with 88 new Clerical positions, . </a:t>
            </a:r>
          </a:p>
          <a:p>
            <a:r>
              <a:rPr lang="en-US" dirty="0" smtClean="0"/>
              <a:t>No new detention officer positions in the proposed Budget.</a:t>
            </a:r>
          </a:p>
          <a:p>
            <a:r>
              <a:rPr lang="en-US" dirty="0" smtClean="0"/>
              <a:t>Jails have property rooms with no property room workers. No increase to 68 civilian Property Officers.</a:t>
            </a:r>
          </a:p>
          <a:p>
            <a:r>
              <a:rPr lang="en-US" dirty="0" smtClean="0"/>
              <a:t>LAPD has been forced to take officers off patrol to do civilian work, including 90 officers removed from the field to work in city jails.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2CC3-2B1D-4FC6-8EC1-1FAE7E8B2C03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Things to do for recovery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Stimulate economy by raising the minimum wage to $15 an hour and cracking down on wage theft.</a:t>
            </a:r>
          </a:p>
          <a:p>
            <a:r>
              <a:rPr lang="en-US" dirty="0"/>
              <a:t>Save money and enhance public safety by stopping the use of higher-paid police officers to do civilian work. </a:t>
            </a:r>
          </a:p>
          <a:p>
            <a:r>
              <a:rPr lang="en-US" dirty="0"/>
              <a:t>Aggressively work to reform Prop 13</a:t>
            </a:r>
          </a:p>
          <a:p>
            <a:r>
              <a:rPr lang="en-US" dirty="0"/>
              <a:t>Negotiate better deals with Wall Street</a:t>
            </a:r>
          </a:p>
          <a:p>
            <a:r>
              <a:rPr lang="en-US" dirty="0"/>
              <a:t>Use more of LA’s record-high reserves to hire more </a:t>
            </a:r>
            <a:r>
              <a:rPr lang="en-US" dirty="0" err="1"/>
              <a:t>Angelenos</a:t>
            </a:r>
            <a:r>
              <a:rPr lang="en-US" dirty="0"/>
              <a:t> into good, career ladder City jobs.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6CD6-A8C2-4ACC-9254-EB6D2C522FF1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81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Corporations Pay Their Fair Share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Continue addressing unintended consequence of Prop 13, which allowed commercial property owners to shift more of the tax burden onto homeowners.</a:t>
            </a:r>
          </a:p>
          <a:p>
            <a:r>
              <a:rPr lang="en-US" dirty="0" smtClean="0"/>
              <a:t>Estimate that the City loses over $200 million per year in commercial property not assessed at fair market value.</a:t>
            </a:r>
          </a:p>
          <a:p>
            <a:r>
              <a:rPr lang="en-US" dirty="0" smtClean="0"/>
              <a:t>Encourage City public campaign to educate Angelenos about the need for corporations to pay their fair share of property taxes by having commercial  properties assessed at fair market value.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73B6-10AB-4FF0-8EF6-BF5BC7BE6BA0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Who We Are Fix LA Coalition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6CD6-A8C2-4ACC-9254-EB6D2C522FF1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COALITION LAcity-logo-l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895600"/>
            <a:ext cx="2514600" cy="693936"/>
          </a:xfrm>
          <a:prstGeom prst="rect">
            <a:avLst/>
          </a:prstGeom>
        </p:spPr>
      </p:pic>
      <p:pic>
        <p:nvPicPr>
          <p:cNvPr id="10" name="Picture 9" descr="Fix LA LA f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810000"/>
            <a:ext cx="3429000" cy="838200"/>
          </a:xfrm>
          <a:prstGeom prst="rect">
            <a:avLst/>
          </a:prstGeom>
        </p:spPr>
      </p:pic>
      <p:pic>
        <p:nvPicPr>
          <p:cNvPr id="11" name="Picture 10" descr="FIX-LA-Coalition_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5702300"/>
            <a:ext cx="1733550" cy="1155700"/>
          </a:xfrm>
          <a:prstGeom prst="rect">
            <a:avLst/>
          </a:prstGeom>
        </p:spPr>
      </p:pic>
      <p:pic>
        <p:nvPicPr>
          <p:cNvPr id="12" name="Picture 11" descr="FIX-LA-Coalition_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1524000"/>
            <a:ext cx="1140718" cy="1189856"/>
          </a:xfrm>
          <a:prstGeom prst="rect">
            <a:avLst/>
          </a:prstGeom>
        </p:spPr>
      </p:pic>
      <p:pic>
        <p:nvPicPr>
          <p:cNvPr id="14" name="Picture 13" descr="FIX-LA-Coalition_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1524000"/>
            <a:ext cx="1569774" cy="1512168"/>
          </a:xfrm>
          <a:prstGeom prst="rect">
            <a:avLst/>
          </a:prstGeom>
        </p:spPr>
      </p:pic>
      <p:pic>
        <p:nvPicPr>
          <p:cNvPr id="15" name="Picture 14" descr="FIX-LA-Coalition_0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0" y="1752600"/>
            <a:ext cx="2004814" cy="864096"/>
          </a:xfrm>
          <a:prstGeom prst="rect">
            <a:avLst/>
          </a:prstGeom>
        </p:spPr>
      </p:pic>
      <p:pic>
        <p:nvPicPr>
          <p:cNvPr id="16" name="Picture 15" descr="FIX-LA-Coalition_0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1200" y="2971800"/>
            <a:ext cx="1212726" cy="808484"/>
          </a:xfrm>
          <a:prstGeom prst="rect">
            <a:avLst/>
          </a:prstGeom>
        </p:spPr>
      </p:pic>
      <p:pic>
        <p:nvPicPr>
          <p:cNvPr id="17" name="Picture 16" descr="fix LA ACC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800" y="1600200"/>
            <a:ext cx="1496997" cy="864096"/>
          </a:xfrm>
          <a:prstGeom prst="rect">
            <a:avLst/>
          </a:prstGeom>
        </p:spPr>
      </p:pic>
      <p:pic>
        <p:nvPicPr>
          <p:cNvPr id="18" name="Picture 17" descr="FIX-LA-Coalition_01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3000" y="5105400"/>
            <a:ext cx="2880320" cy="1905000"/>
          </a:xfrm>
          <a:prstGeom prst="rect">
            <a:avLst/>
          </a:prstGeom>
        </p:spPr>
      </p:pic>
      <p:pic>
        <p:nvPicPr>
          <p:cNvPr id="19" name="Picture 18" descr="FIX-LA-Coalition_01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9600" y="4648200"/>
            <a:ext cx="1331640" cy="864096"/>
          </a:xfrm>
          <a:prstGeom prst="rect">
            <a:avLst/>
          </a:prstGeom>
        </p:spPr>
      </p:pic>
      <p:pic>
        <p:nvPicPr>
          <p:cNvPr id="20" name="Picture 19" descr="FIX-LA-Coalition_01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15200" y="4800600"/>
            <a:ext cx="1104714" cy="736476"/>
          </a:xfrm>
          <a:prstGeom prst="rect">
            <a:avLst/>
          </a:prstGeom>
        </p:spPr>
      </p:pic>
      <p:pic>
        <p:nvPicPr>
          <p:cNvPr id="21" name="Picture 20" descr="FIX-LA-Coalition_01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5800" y="3810000"/>
            <a:ext cx="1296144" cy="864096"/>
          </a:xfrm>
          <a:prstGeom prst="rect">
            <a:avLst/>
          </a:prstGeom>
        </p:spPr>
      </p:pic>
      <p:pic>
        <p:nvPicPr>
          <p:cNvPr id="22" name="Picture 21" descr="FIX-LA-Coalition_00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505200" y="1752600"/>
            <a:ext cx="1152128" cy="832487"/>
          </a:xfrm>
          <a:prstGeom prst="rect">
            <a:avLst/>
          </a:prstGeom>
        </p:spPr>
      </p:pic>
      <p:pic>
        <p:nvPicPr>
          <p:cNvPr id="23" name="Picture 22" descr="FIX-LA-Coalition_002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86000" y="1905000"/>
            <a:ext cx="888690" cy="592460"/>
          </a:xfrm>
          <a:prstGeom prst="rect">
            <a:avLst/>
          </a:prstGeom>
        </p:spPr>
      </p:pic>
      <p:pic>
        <p:nvPicPr>
          <p:cNvPr id="24" name="Picture 23" descr="721 logoCMYK_logox200noborder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467600" y="3505200"/>
            <a:ext cx="1101080" cy="1059207"/>
          </a:xfrm>
          <a:prstGeom prst="rect">
            <a:avLst/>
          </a:prstGeom>
        </p:spPr>
      </p:pic>
      <p:pic>
        <p:nvPicPr>
          <p:cNvPr id="25" name="Picture 24" descr="FIX-LA-Coalition_009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728330" y="3136962"/>
            <a:ext cx="1104714" cy="736476"/>
          </a:xfrm>
          <a:prstGeom prst="rect">
            <a:avLst/>
          </a:prstGeom>
        </p:spPr>
      </p:pic>
      <p:sp>
        <p:nvSpPr>
          <p:cNvPr id="27" name="Date Placeholder 2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EE1EB-D897-40C7-A040-B7508E5821C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Slide Number Placeholder 2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09113-2D18-4ECB-8724-55419D3434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" name="Picture 28" descr="FIX-LA-Coalition_017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953000" y="4800600"/>
            <a:ext cx="1296144" cy="1024508"/>
          </a:xfrm>
          <a:prstGeom prst="rect">
            <a:avLst/>
          </a:prstGeom>
        </p:spPr>
      </p:pic>
      <p:pic>
        <p:nvPicPr>
          <p:cNvPr id="13" name="Picture 12" descr="FIX-LA-Coalition_014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819400" y="4724400"/>
            <a:ext cx="1512168" cy="1080120"/>
          </a:xfrm>
          <a:prstGeom prst="rect">
            <a:avLst/>
          </a:prstGeom>
        </p:spPr>
      </p:pic>
      <p:pic>
        <p:nvPicPr>
          <p:cNvPr id="1026" name="Picture 2" descr="http://upload.wikimedia.org/wikipedia/en/6/6d/Food_%26_Water_Watch_logo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45" y="2644193"/>
            <a:ext cx="1999914" cy="99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ll st bull.jpg"/>
          <p:cNvPicPr>
            <a:picLocks noChangeAspect="1"/>
          </p:cNvPicPr>
          <p:nvPr/>
        </p:nvPicPr>
        <p:blipFill>
          <a:blip r:embed="rId2" cstate="print">
            <a:lum bright="22000" contrast="-17000"/>
          </a:blip>
          <a:stretch>
            <a:fillRect/>
          </a:stretch>
        </p:blipFill>
        <p:spPr>
          <a:xfrm>
            <a:off x="2285999" y="5105400"/>
            <a:ext cx="4267201" cy="1213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Take the Wall Street Bull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by the Horns!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TO DO LIST:</a:t>
            </a:r>
          </a:p>
          <a:p>
            <a:pPr lvl="1"/>
            <a:r>
              <a:rPr lang="en-US" dirty="0" smtClean="0"/>
              <a:t>Figure out how much the city is paying Wall Street. At least $300 million a year.</a:t>
            </a:r>
          </a:p>
          <a:p>
            <a:pPr lvl="1"/>
            <a:r>
              <a:rPr lang="en-US" dirty="0" smtClean="0"/>
              <a:t>Use our collective clout to negotiate lower fees.</a:t>
            </a:r>
          </a:p>
          <a:p>
            <a:pPr lvl="1"/>
            <a:r>
              <a:rPr lang="en-US" dirty="0" smtClean="0"/>
              <a:t>In-source expertise.</a:t>
            </a:r>
          </a:p>
          <a:p>
            <a:pPr lvl="1"/>
            <a:r>
              <a:rPr lang="en-US" dirty="0" smtClean="0"/>
              <a:t>Demand our money back from unfair deals.</a:t>
            </a:r>
          </a:p>
          <a:p>
            <a:pPr lvl="1"/>
            <a:r>
              <a:rPr lang="en-US" dirty="0" smtClean="0"/>
              <a:t>Refuse to give business to uncooperative banks.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6DFF-5993-406D-AF7B-AF88CBF3A4F4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New York City wrangling the Bull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York City’s Comptroller Scott Stringer found that his city’s five pension funds have paid more than $2 billion in fees.</a:t>
            </a:r>
          </a:p>
          <a:p>
            <a:r>
              <a:rPr lang="en-US" dirty="0" smtClean="0"/>
              <a:t>“We asked a simple question: Are we getting value for the fees we’re paying to Wall Street?” Stringer said. “The answer, based on this 10-year analysis, is no.”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FDA4-96F2-4853-9FF4-39AA53F7BBF0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Whistle Blowing on Hidden Fees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Respected Consulting Firm CEM Benchmarking recent groundbreaking </a:t>
            </a:r>
            <a:r>
              <a:rPr lang="en-US" dirty="0"/>
              <a:t>report </a:t>
            </a:r>
            <a:endParaRPr lang="en-US" dirty="0" smtClean="0"/>
          </a:p>
          <a:p>
            <a:r>
              <a:rPr lang="en-US" dirty="0" smtClean="0"/>
              <a:t>Concluded most public </a:t>
            </a:r>
            <a:r>
              <a:rPr lang="en-US" dirty="0"/>
              <a:t>pension funds </a:t>
            </a:r>
            <a:r>
              <a:rPr lang="en-US" dirty="0" smtClean="0"/>
              <a:t>don’t even know how much they are paying to </a:t>
            </a:r>
            <a:r>
              <a:rPr lang="en-US" dirty="0"/>
              <a:t>Wall Street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Found most private equity investment costs are NOT being disclosed.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C5E5-538B-4658-A099-A8FCC1ECED64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  <p:pic>
        <p:nvPicPr>
          <p:cNvPr id="7" name="Picture 6" descr="whistle blow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4800600"/>
            <a:ext cx="2047875" cy="1533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 Needs to Stand Up to Unfair Deals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Nearly a year after the City Council voted 14-0 to renegotiate the city’s unfair deal with Bank of New York Mellon and </a:t>
            </a:r>
            <a:r>
              <a:rPr lang="en-US" dirty="0" err="1" smtClean="0"/>
              <a:t>Dexia</a:t>
            </a:r>
            <a:r>
              <a:rPr lang="en-US" dirty="0" smtClean="0"/>
              <a:t>, the banks continue to gouge taxpayers with impunity.</a:t>
            </a:r>
          </a:p>
          <a:p>
            <a:r>
              <a:rPr lang="en-US" dirty="0" smtClean="0"/>
              <a:t>It’s time to withdraw all of our city’s business unless they agree to treat us fairly.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3F36-8548-4B56-B0ED-334D73ADF6FA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 Record-High Reserves to Fix 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63BB-E610-4C10-8039-C3FDC11D6865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“Spend the money!” On services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City leaders have encouraged Department GM’s not to sit on money this year.</a:t>
            </a:r>
          </a:p>
          <a:p>
            <a:r>
              <a:rPr lang="en-US" dirty="0" smtClean="0"/>
              <a:t>We encourage Committee and Council to not sit on ample reserves.</a:t>
            </a:r>
          </a:p>
          <a:p>
            <a:r>
              <a:rPr lang="en-US" dirty="0" smtClean="0"/>
              <a:t>Residents need more services than budgeted. The robust reserve surplus should fund more services.</a:t>
            </a:r>
          </a:p>
          <a:p>
            <a:r>
              <a:rPr lang="en-US" dirty="0" smtClean="0"/>
              <a:t>CAO argues against tapping record high reserves because they help the city get good deals from Wall Street:</a:t>
            </a:r>
          </a:p>
          <a:p>
            <a:pPr lvl="1"/>
            <a:r>
              <a:rPr lang="en-US" i="1" dirty="0" smtClean="0"/>
              <a:t>”reserve funds are an integral consideration in determining a city’s creditworthiness for debt issuance.”</a:t>
            </a:r>
          </a:p>
          <a:p>
            <a:pPr lvl="1"/>
            <a:r>
              <a:rPr lang="en-US" i="1" dirty="0" smtClean="0"/>
              <a:t>”the level of a city’s reserve correlates highly with [credit] rating level [and lower borrowing costs]”</a:t>
            </a:r>
          </a:p>
          <a:p>
            <a:r>
              <a:rPr lang="en-US" dirty="0" smtClean="0"/>
              <a:t>But CAO report shows LA far ahead of NYC, which has AA bond ratings.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4339-3DF0-428E-9B27-893C87327B04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Where LA reserves fit with other cities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6CD6-A8C2-4ACC-9254-EB6D2C522FF1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660374"/>
              </p:ext>
            </p:extLst>
          </p:nvPr>
        </p:nvGraphicFramePr>
        <p:xfrm>
          <a:off x="0" y="1295400"/>
          <a:ext cx="9144000" cy="396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181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 Chicago and San Diego are higher than most due to unique circumstances. </a:t>
            </a:r>
          </a:p>
          <a:p>
            <a:endParaRPr lang="en-US" sz="800" dirty="0" smtClean="0"/>
          </a:p>
          <a:p>
            <a:r>
              <a:rPr lang="en-US" dirty="0" smtClean="0"/>
              <a:t>Source:  CAO Report, “Reserve Funds of the Ten Largest Cities in the United States,” 2/5/2014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Solutions in 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Stimulate economy by raising the minimum wage to $15 an hour and cracking down on wage theft.</a:t>
            </a:r>
          </a:p>
          <a:p>
            <a:r>
              <a:rPr lang="en-US" dirty="0" smtClean="0"/>
              <a:t>Save money and enhance public safety by stopping the use of higher-paid police officers to do civilian work. </a:t>
            </a:r>
          </a:p>
          <a:p>
            <a:r>
              <a:rPr lang="en-US" dirty="0" smtClean="0"/>
              <a:t>Aggressively work to reform Prop 13</a:t>
            </a:r>
          </a:p>
          <a:p>
            <a:r>
              <a:rPr lang="en-US" dirty="0" smtClean="0"/>
              <a:t>Negotiate better deals with Wall Street</a:t>
            </a:r>
          </a:p>
          <a:p>
            <a:r>
              <a:rPr lang="en-US" dirty="0" smtClean="0"/>
              <a:t>Use more of LA’s record-high reserves to hire more Angelenos into good, career ladder City jobs.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4166-23D6-403D-A45C-E31FC00139E5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DISCUSSION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6CD6-A8C2-4ACC-9254-EB6D2C522FF1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229600" cy="5029200"/>
          </a:xfrm>
        </p:spPr>
      </p:pic>
    </p:spTree>
    <p:extLst>
      <p:ext uri="{BB962C8B-B14F-4D97-AF65-F5344CB8AC3E}">
        <p14:creationId xmlns:p14="http://schemas.microsoft.com/office/powerpoint/2010/main" val="397798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tx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Who we are:  Fix LA purpose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Fix LA Coalition, formed in 2014.  </a:t>
            </a:r>
          </a:p>
          <a:p>
            <a:r>
              <a:rPr lang="en-US" dirty="0" smtClean="0"/>
              <a:t>Coalition of LA Unions joined with Community and Faith based organizations to: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Reclaim Revenue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Restore Services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Promote creation of Good Jobs for Angelenos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Address Public Safety issues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6CD6-A8C2-4ACC-9254-EB6D2C522FF1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Fix LA-City Union Member Demographics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Coalition of LA City Unions</a:t>
            </a:r>
          </a:p>
          <a:p>
            <a:pPr lvl="1"/>
            <a:r>
              <a:rPr lang="en-US" dirty="0"/>
              <a:t>65% of the City Council Controlled Civilian workforce</a:t>
            </a:r>
            <a:endParaRPr lang="en-US" sz="2000" dirty="0"/>
          </a:p>
          <a:p>
            <a:pPr lvl="1"/>
            <a:r>
              <a:rPr lang="en-US" dirty="0" smtClean="0"/>
              <a:t>51% are LA City residents </a:t>
            </a:r>
          </a:p>
          <a:p>
            <a:pPr lvl="1"/>
            <a:r>
              <a:rPr lang="en-US" dirty="0" smtClean="0"/>
              <a:t>74% do pink and blue collar work</a:t>
            </a:r>
          </a:p>
          <a:p>
            <a:pPr lvl="1"/>
            <a:r>
              <a:rPr lang="en-US" dirty="0" smtClean="0"/>
              <a:t>55% est. positions are Special Funded</a:t>
            </a:r>
          </a:p>
          <a:p>
            <a:pPr lvl="1"/>
            <a:r>
              <a:rPr lang="en-US" dirty="0" smtClean="0"/>
              <a:t>66% are 46 and older</a:t>
            </a:r>
          </a:p>
          <a:p>
            <a:pPr lvl="1"/>
            <a:r>
              <a:rPr lang="en-US" dirty="0" smtClean="0"/>
              <a:t>55</a:t>
            </a:r>
            <a:r>
              <a:rPr lang="en-US" dirty="0"/>
              <a:t>% of our workers are Special Funded.</a:t>
            </a:r>
            <a:endParaRPr lang="en-US" sz="2000" dirty="0"/>
          </a:p>
          <a:p>
            <a:pPr lvl="1"/>
            <a:r>
              <a:rPr lang="en-US" dirty="0"/>
              <a:t>2/3</a:t>
            </a:r>
            <a:r>
              <a:rPr lang="en-US" baseline="30000" dirty="0"/>
              <a:t>rd</a:t>
            </a:r>
            <a:r>
              <a:rPr lang="en-US" dirty="0"/>
              <a:t> Full Time, 1/3</a:t>
            </a:r>
            <a:r>
              <a:rPr lang="en-US" baseline="30000" dirty="0"/>
              <a:t>rd</a:t>
            </a:r>
            <a:r>
              <a:rPr lang="en-US" dirty="0"/>
              <a:t> Part Time in low wage, unbenefited positions</a:t>
            </a:r>
            <a:r>
              <a:rPr lang="en-US" sz="2000" dirty="0"/>
              <a:t>.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6CD6-A8C2-4ACC-9254-EB6D2C522FF1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792162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 Under Employment National High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12BD-8306-4EDF-AB6A-596D23931E26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228600" y="1066800"/>
          <a:ext cx="8915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6096000"/>
            <a:ext cx="7982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 Bureau of Labor Statistics “Alternative Measure of Labor Under Utilization for States”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46% of Angelenos Make &lt; $15/Hour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Not enough for a single adult to subsist without relying on public assistance</a:t>
            </a:r>
          </a:p>
          <a:p>
            <a:pPr lvl="0"/>
            <a:r>
              <a:rPr lang="en-US" dirty="0" smtClean="0"/>
              <a:t>California Budget Project Basic Household Budgets</a:t>
            </a:r>
          </a:p>
          <a:p>
            <a:pPr lvl="1"/>
            <a:r>
              <a:rPr lang="en-US" dirty="0" smtClean="0"/>
              <a:t>Single parent family household = $77,546</a:t>
            </a:r>
          </a:p>
          <a:p>
            <a:pPr lvl="1"/>
            <a:r>
              <a:rPr lang="en-US" dirty="0" smtClean="0"/>
              <a:t>Two parent family household = $83,561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ED69-2FDC-4CCF-A83A-11614CC51558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Public Sector = LA’s largest Industry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3B35-C941-4AF7-967B-DBEE1AF8721C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83737"/>
            <a:ext cx="82296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Public Sector = LA’s largest industry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548385"/>
              </p:ext>
            </p:extLst>
          </p:nvPr>
        </p:nvGraphicFramePr>
        <p:xfrm>
          <a:off x="464024" y="1524000"/>
          <a:ext cx="8222776" cy="482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50694"/>
                <a:gridCol w="22720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Employer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Employees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City of Los Angeles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44,947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County of Los Angeles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40,691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Los Angeles Unified</a:t>
                      </a:r>
                      <a:r>
                        <a:rPr lang="en-US" baseline="0" dirty="0" smtClean="0"/>
                        <a:t> School District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36,881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UCLA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32,300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Cedars Sinai Medical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16,623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Kaiser Foundation Hospitals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11,775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Veterans Health Administration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10,400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Farmers Insurance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9,167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Team One Employment Specialists LLC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 Postal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*CAFR FY</a:t>
                      </a:r>
                      <a:r>
                        <a:rPr lang="en-US" baseline="0" dirty="0" smtClean="0"/>
                        <a:t> 12.  CAFR FY 13 only lists private employers, none near 40,000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Slide Number Placeholder 5"/>
          <p:cNvSpPr txBox="1">
            <a:spLocks/>
          </p:cNvSpPr>
          <p:nvPr/>
        </p:nvSpPr>
        <p:spPr>
          <a:xfrm>
            <a:off x="5422426" y="7499350"/>
            <a:ext cx="186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9AA8FD-58A7-4DB4-BBF2-4550E443B72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-244950" y="7499350"/>
            <a:ext cx="4867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mtClean="0"/>
              <a:t>City of Los Angeles Comprehensive Audited Financial Report FY 11-12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Public Sector Job Recovery Slower than Ever in California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6CD6-A8C2-4ACC-9254-EB6D2C522FF1}" type="datetime1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Coaltion of LA Unions and Fix LA Coalition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10E9-879D-4B50-8BB9-063A98AF4CC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799"/>
            <a:ext cx="9144000" cy="46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15240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California’s state and local government job for three recessions per California Public Employee Relations analysis of BLS CES data.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2035</Words>
  <Application>Microsoft Macintosh PowerPoint</Application>
  <PresentationFormat>On-screen Show (4:3)</PresentationFormat>
  <Paragraphs>328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Budget Hearings Presentation May 4, 2015 </vt:lpstr>
      <vt:lpstr>Presentation Overview</vt:lpstr>
      <vt:lpstr>Who We Are Fix LA Coalition</vt:lpstr>
      <vt:lpstr>Who we are:  Fix LA purpose</vt:lpstr>
      <vt:lpstr>Fix LA-City Union Member Demographics</vt:lpstr>
      <vt:lpstr>LA Under Employment National High</vt:lpstr>
      <vt:lpstr>46% of Angelenos Make &lt; $15/Hour</vt:lpstr>
      <vt:lpstr>Public Sector = LA’s largest Industry</vt:lpstr>
      <vt:lpstr>Public Sector Job Recovery Slower than Ever in California</vt:lpstr>
      <vt:lpstr>What Happened?</vt:lpstr>
      <vt:lpstr>Gone:  16% of the City’s  main work force</vt:lpstr>
      <vt:lpstr>58% increase in City use of temp jobs</vt:lpstr>
      <vt:lpstr>“As Needed” Coalition Workers 2014</vt:lpstr>
      <vt:lpstr>Service Crisis: 43% drop  in catch basin cleaning</vt:lpstr>
      <vt:lpstr>City All But Stopped Clearing Fire Hazards from Vacant Land</vt:lpstr>
      <vt:lpstr> Alleyway cleaning by Street Services and Sanitation dropped by 58% </vt:lpstr>
      <vt:lpstr>Directing-Traffic Hours Plunged</vt:lpstr>
      <vt:lpstr>Traffic Sign Repair Dropped 93%</vt:lpstr>
      <vt:lpstr>Recreation and Parks </vt:lpstr>
      <vt:lpstr>Blight</vt:lpstr>
      <vt:lpstr>School-kids Unprotected at 169 Busy Street Crossings </vt:lpstr>
      <vt:lpstr>Crossing Guards protecting elementary school children declined by 37%</vt:lpstr>
      <vt:lpstr>Mechanic Deficit</vt:lpstr>
      <vt:lpstr>Tree Trimming Services Slashed</vt:lpstr>
      <vt:lpstr>Myths of Outsourced Work</vt:lpstr>
      <vt:lpstr>Create a $15 an Hour Minimum Wage to Spur Economic Growth</vt:lpstr>
      <vt:lpstr>Improve Public Safety and Save Taxpayer Dollars by increasing LAPD Civilians</vt:lpstr>
      <vt:lpstr>Things to do for recovery</vt:lpstr>
      <vt:lpstr>Corporations Pay Their Fair Share</vt:lpstr>
      <vt:lpstr>Take the Wall Street Bull  by the Horns!</vt:lpstr>
      <vt:lpstr>New York City wrangling the Bull</vt:lpstr>
      <vt:lpstr>Whistle Blowing on Hidden Fees</vt:lpstr>
      <vt:lpstr>LA Needs to Stand Up to Unfair Deals</vt:lpstr>
      <vt:lpstr>Use Record-High Reserves to Fix LA</vt:lpstr>
      <vt:lpstr>“Spend the money!” On services</vt:lpstr>
      <vt:lpstr>Where LA reserves fit with other cities</vt:lpstr>
      <vt:lpstr>Solutions in summary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Fix Our Streets by Standing  Stand Up to Wall Street</dc:title>
  <dc:creator>ted.rohrlich</dc:creator>
  <cp:lastModifiedBy>Alexandros Taliadoros</cp:lastModifiedBy>
  <cp:revision>1067</cp:revision>
  <cp:lastPrinted>2015-05-04T02:42:55Z</cp:lastPrinted>
  <dcterms:created xsi:type="dcterms:W3CDTF">2015-04-30T17:33:25Z</dcterms:created>
  <dcterms:modified xsi:type="dcterms:W3CDTF">2015-05-15T21:23:54Z</dcterms:modified>
</cp:coreProperties>
</file>